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285" r:id="rId5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7" roundtripDataSignature="AMtx7mgpRKuNczOvE4XPw6XBBmg5Ce6c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C52800-51A0-48BF-85C0-DA184AB24236}">
  <a:tblStyle styleId="{BAC52800-51A0-48BF-85C0-DA184AB2423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ba1f84a8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ba1f84a8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5ba1f84a8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ba1f84a8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ba1f84a8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5ba1f84a8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0" name="Google Shape;35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ba1f84a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ba1f84a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5ba1f84a1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ba1f84a1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ba1f84a1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5ba1f84a12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ba1f84a1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ba1f84a1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5ba1f84a12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ba1f84a1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ba1f84a1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5ba1f84a12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9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 2">
  <p:cSld name="Industrial 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5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1" name="Google Shape;101;p35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039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" name="Google Shape;102;p3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5"/>
            <p:cNvPicPr preferRelativeResize="0"/>
            <p:nvPr/>
          </p:nvPicPr>
          <p:blipFill rotWithShape="1">
            <a:blip r:embed="rId4">
              <a:alphaModFix/>
            </a:blip>
            <a:srcRect t="14312" r="17369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35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pic>
        <p:nvPicPr>
          <p:cNvPr id="108" name="Google Shape;10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raestructura">
  <p:cSld name="Infraestructura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pic>
        <p:nvPicPr>
          <p:cNvPr id="113" name="Google Shape;11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6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039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36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6"/>
          <p:cNvSpPr/>
          <p:nvPr/>
        </p:nvSpPr>
        <p:spPr>
          <a:xfrm>
            <a:off x="6786588" y="-1091939"/>
            <a:ext cx="2996202" cy="783393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18" name="Google Shape;11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ro">
  <p:cSld name="Agro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pic>
        <p:nvPicPr>
          <p:cNvPr id="123" name="Google Shape;12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8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7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039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7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5" name="Google Shape;25;p27"/>
          <p:cNvSpPr/>
          <p:nvPr/>
        </p:nvSpPr>
        <p:spPr>
          <a:xfrm rot="-803363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7"/>
          <p:cNvSpPr/>
          <p:nvPr/>
        </p:nvSpPr>
        <p:spPr>
          <a:xfrm rot="-358659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">
  <p:cSld name="Formació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8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28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31" name="Google Shape;31;p28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039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" name="Google Shape;32;p28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8"/>
            <p:cNvPicPr preferRelativeResize="0"/>
            <p:nvPr/>
          </p:nvPicPr>
          <p:blipFill rotWithShape="1">
            <a:blip r:embed="rId4">
              <a:alphaModFix/>
            </a:blip>
            <a:srcRect t="14312" r="17369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2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43" name="Google Shape;43;p29"/>
          <p:cNvSpPr/>
          <p:nvPr/>
        </p:nvSpPr>
        <p:spPr>
          <a:xfrm rot="-803363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9"/>
          <p:cNvSpPr/>
          <p:nvPr/>
        </p:nvSpPr>
        <p:spPr>
          <a:xfrm rot="-358659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9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leo">
  <p:cSld name="Emple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grpSp>
        <p:nvGrpSpPr>
          <p:cNvPr id="50" name="Google Shape;50;p30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1" name="Google Shape;51;p30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52;p30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039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0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1397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" name="Google Shape;54;p30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55;p30"/>
            <p:cNvSpPr/>
            <p:nvPr/>
          </p:nvSpPr>
          <p:spPr>
            <a:xfrm>
              <a:off x="6786588" y="-1091939"/>
              <a:ext cx="2996202" cy="78339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sp>
        <p:pic>
          <p:nvPicPr>
            <p:cNvPr id="56" name="Google Shape;56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rendimiento">
  <p:cSld name="Emprendimient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pic>
        <p:nvPicPr>
          <p:cNvPr id="61" name="Google Shape;61;p31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"/>
            <a:ext cx="9143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1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039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1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31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Skills">
  <p:cSld name="World Skill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32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0" name="Google Shape;70;p32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039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" name="Google Shape;71;p32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32"/>
            <p:cNvPicPr preferRelativeResize="0"/>
            <p:nvPr/>
          </p:nvPicPr>
          <p:blipFill rotWithShape="1">
            <a:blip r:embed="rId4">
              <a:alphaModFix/>
            </a:blip>
            <a:srcRect t="14312" r="17369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32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pic>
        <p:nvPicPr>
          <p:cNvPr id="77" name="Google Shape;7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">
  <p:cSld name="Industrial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pic>
        <p:nvPicPr>
          <p:cNvPr id="82" name="Google Shape;82;p33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-1" y="0"/>
            <a:ext cx="9144001" cy="69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3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039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3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33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3"/>
          <p:cNvSpPr/>
          <p:nvPr/>
        </p:nvSpPr>
        <p:spPr>
          <a:xfrm>
            <a:off x="6786588" y="-1091939"/>
            <a:ext cx="2996202" cy="783393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87" name="Google Shape;8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 2">
  <p:cSld name="Formación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pic>
        <p:nvPicPr>
          <p:cNvPr id="92" name="Google Shape;9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4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039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34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"/>
          <p:cNvSpPr txBox="1"/>
          <p:nvPr/>
        </p:nvSpPr>
        <p:spPr>
          <a:xfrm>
            <a:off x="180995" y="0"/>
            <a:ext cx="7631557" cy="1510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5400"/>
              <a:buFont typeface="Calibri"/>
              <a:buNone/>
            </a:pPr>
            <a:r>
              <a:rPr lang="en-GB" sz="5400" b="1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C.E.E.T | ADSI </a:t>
            </a:r>
            <a:endParaRPr sz="5400" b="1" i="0" u="none" strike="noStrike" cap="none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"/>
          <p:cNvSpPr txBox="1"/>
          <p:nvPr/>
        </p:nvSpPr>
        <p:spPr>
          <a:xfrm rot="-1235998">
            <a:off x="100057" y="2376364"/>
            <a:ext cx="7198931" cy="1877024"/>
          </a:xfrm>
          <a:prstGeom prst="rect">
            <a:avLst/>
          </a:prstGeom>
          <a:solidFill>
            <a:srgbClr val="0099A5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 sz="4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n-GB" sz="48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Trimestre</a:t>
            </a:r>
            <a:r>
              <a:rPr lang="en-GB" sz="4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IV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GB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Centro de </a:t>
            </a:r>
            <a:r>
              <a:rPr lang="en-GB" sz="2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Electricidad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GB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Electronica y 						</a:t>
            </a:r>
            <a:r>
              <a:rPr lang="en-GB" sz="2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Telecomuncaciones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/>
        </p:nvSpPr>
        <p:spPr>
          <a:xfrm>
            <a:off x="0" y="588815"/>
            <a:ext cx="60876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Levantamiento de Informacion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933" y="2561839"/>
            <a:ext cx="743851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/>
          <p:nvPr/>
        </p:nvSpPr>
        <p:spPr>
          <a:xfrm>
            <a:off x="0" y="588815"/>
            <a:ext cx="60876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Levantamiento de Informacion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133" y="2730972"/>
            <a:ext cx="6861733" cy="334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/>
          <p:nvPr/>
        </p:nvSpPr>
        <p:spPr>
          <a:xfrm>
            <a:off x="-1" y="484729"/>
            <a:ext cx="5799551" cy="61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Especificaciones de Hardware</a:t>
            </a:r>
            <a:endParaRPr/>
          </a:p>
        </p:txBody>
      </p:sp>
      <p:sp>
        <p:nvSpPr>
          <p:cNvPr id="223" name="Google Shape;223;p12"/>
          <p:cNvSpPr/>
          <p:nvPr/>
        </p:nvSpPr>
        <p:spPr>
          <a:xfrm>
            <a:off x="638096" y="477250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2" descr="Resultado de imagen para bitcoi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938169" y="2648851"/>
            <a:ext cx="7983409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*Anotación: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 debe tener en cuenta las especificaciones básicas para que el funcionamiento del software de Certificados sea el optimo entre ellas se encuentran las siguientes características mínimas: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✔"/>
            </a:pPr>
            <a:r>
              <a:rPr lang="en-GB" sz="1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8GB de memoria RAM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✔"/>
            </a:pP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- Procesador de Core i5 de 3.5GHz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✔"/>
            </a:pP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- 1TB de disco duro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✔"/>
            </a:pP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- Modem o Router (Para conexiones a internet)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* Para el caso de </a:t>
            </a:r>
            <a:r>
              <a:rPr lang="en-GB" sz="1600" b="1" i="1" u="none" strike="noStrike" cap="none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C#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Manejar versiones </a:t>
            </a:r>
            <a:r>
              <a:rPr lang="en-GB" sz="1600" b="1" i="1" u="none" strike="noStrike" cap="none">
                <a:solidFill>
                  <a:srgbClr val="366092"/>
                </a:solidFill>
                <a:latin typeface="Trebuchet MS"/>
                <a:ea typeface="Trebuchet MS"/>
                <a:cs typeface="Trebuchet MS"/>
                <a:sym typeface="Trebuchet MS"/>
              </a:rPr>
              <a:t>Windows Server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* Para el caso de </a:t>
            </a:r>
            <a:r>
              <a:rPr lang="en-GB" sz="1600" b="1" i="1" u="none" strike="noStrike" cap="none">
                <a:solidFill>
                  <a:srgbClr val="366092"/>
                </a:solidFill>
                <a:latin typeface="Trebuchet MS"/>
                <a:ea typeface="Trebuchet MS"/>
                <a:cs typeface="Trebuchet MS"/>
                <a:sym typeface="Trebuchet MS"/>
              </a:rPr>
              <a:t>php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Manejar versiones </a:t>
            </a:r>
            <a:r>
              <a:rPr lang="en-GB" sz="1600" b="1" i="1" u="none" strike="noStrike" cap="none">
                <a:solidFill>
                  <a:srgbClr val="E36C09"/>
                </a:solidFill>
                <a:latin typeface="Trebuchet MS"/>
                <a:ea typeface="Trebuchet MS"/>
                <a:cs typeface="Trebuchet MS"/>
                <a:sym typeface="Trebuchet MS"/>
              </a:rPr>
              <a:t>Ubuntu/CentOS/Debian/RedHat(Any). </a:t>
            </a:r>
            <a:r>
              <a:rPr lang="en-GB"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Todas en sus versiones Server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Arial"/>
              <a:buNone/>
            </a:pPr>
            <a:endParaRPr sz="1600" b="1" i="1" u="none" strike="noStrike" cap="none">
              <a:solidFill>
                <a:srgbClr val="36609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/>
          <p:nvPr/>
        </p:nvSpPr>
        <p:spPr>
          <a:xfrm>
            <a:off x="-1" y="484729"/>
            <a:ext cx="5799551" cy="61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Especificaciones de Hardware</a:t>
            </a:r>
            <a:endParaRPr/>
          </a:p>
        </p:txBody>
      </p:sp>
      <p:sp>
        <p:nvSpPr>
          <p:cNvPr id="231" name="Google Shape;231;p13"/>
          <p:cNvSpPr/>
          <p:nvPr/>
        </p:nvSpPr>
        <p:spPr>
          <a:xfrm>
            <a:off x="638096" y="477250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 descr="Resultado de imagen para bitcoi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61" y="2976675"/>
            <a:ext cx="1048724" cy="9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/>
          <p:nvPr/>
        </p:nvSpPr>
        <p:spPr>
          <a:xfrm rot="-827182">
            <a:off x="1210278" y="2952957"/>
            <a:ext cx="737254" cy="2058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/>
          <p:nvPr/>
        </p:nvSpPr>
        <p:spPr>
          <a:xfrm rot="-1645389">
            <a:off x="803025" y="2462579"/>
            <a:ext cx="1249649" cy="1937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"/>
          <p:cNvSpPr/>
          <p:nvPr/>
        </p:nvSpPr>
        <p:spPr>
          <a:xfrm rot="502139">
            <a:off x="1278771" y="3548793"/>
            <a:ext cx="737254" cy="2058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3"/>
          <p:cNvSpPr/>
          <p:nvPr/>
        </p:nvSpPr>
        <p:spPr>
          <a:xfrm rot="1426550">
            <a:off x="1206579" y="3988789"/>
            <a:ext cx="737254" cy="2058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3"/>
          <p:cNvSpPr/>
          <p:nvPr/>
        </p:nvSpPr>
        <p:spPr>
          <a:xfrm rot="2284817">
            <a:off x="803024" y="4526002"/>
            <a:ext cx="1249649" cy="1937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1091" y="1709801"/>
            <a:ext cx="1198461" cy="52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9991" y="2550717"/>
            <a:ext cx="1198461" cy="58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1869" y="3384061"/>
            <a:ext cx="1346887" cy="7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00649" y="4264126"/>
            <a:ext cx="1202378" cy="56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77544" y="5084504"/>
            <a:ext cx="924780" cy="772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13"/>
          <p:cNvCxnSpPr/>
          <p:nvPr/>
        </p:nvCxnSpPr>
        <p:spPr>
          <a:xfrm>
            <a:off x="6240161" y="1709801"/>
            <a:ext cx="0" cy="3977865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13"/>
          <p:cNvSpPr txBox="1"/>
          <p:nvPr/>
        </p:nvSpPr>
        <p:spPr>
          <a:xfrm>
            <a:off x="3862803" y="1849791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256MB </a:t>
            </a:r>
            <a:endParaRPr/>
          </a:p>
        </p:txBody>
      </p:sp>
      <p:sp>
        <p:nvSpPr>
          <p:cNvPr id="246" name="Google Shape;246;p13"/>
          <p:cNvSpPr txBox="1"/>
          <p:nvPr/>
        </p:nvSpPr>
        <p:spPr>
          <a:xfrm>
            <a:off x="3806582" y="2714188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&lt;= Windows 7</a:t>
            </a:r>
            <a:endParaRPr/>
          </a:p>
        </p:txBody>
      </p:sp>
      <p:sp>
        <p:nvSpPr>
          <p:cNvPr id="247" name="Google Shape;247;p13"/>
          <p:cNvSpPr txBox="1"/>
          <p:nvPr/>
        </p:nvSpPr>
        <p:spPr>
          <a:xfrm>
            <a:off x="3808053" y="3602471"/>
            <a:ext cx="22028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i3 Pentium 650MHz </a:t>
            </a:r>
            <a:endParaRPr/>
          </a:p>
        </p:txBody>
      </p:sp>
      <p:sp>
        <p:nvSpPr>
          <p:cNvPr id="248" name="Google Shape;248;p13"/>
          <p:cNvSpPr txBox="1"/>
          <p:nvPr/>
        </p:nvSpPr>
        <p:spPr>
          <a:xfrm>
            <a:off x="3862803" y="4357045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500MB</a:t>
            </a:r>
            <a:endParaRPr/>
          </a:p>
        </p:txBody>
      </p:sp>
      <p:sp>
        <p:nvSpPr>
          <p:cNvPr id="249" name="Google Shape;249;p13"/>
          <p:cNvSpPr txBox="1"/>
          <p:nvPr/>
        </p:nvSpPr>
        <p:spPr>
          <a:xfrm>
            <a:off x="3862803" y="5121560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x86 Bits</a:t>
            </a:r>
            <a:endParaRPr/>
          </a:p>
        </p:txBody>
      </p:sp>
      <p:sp>
        <p:nvSpPr>
          <p:cNvPr id="250" name="Google Shape;250;p13"/>
          <p:cNvSpPr txBox="1"/>
          <p:nvPr/>
        </p:nvSpPr>
        <p:spPr>
          <a:xfrm>
            <a:off x="6838777" y="1849791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4GB </a:t>
            </a:r>
            <a:endParaRPr/>
          </a:p>
        </p:txBody>
      </p:sp>
      <p:sp>
        <p:nvSpPr>
          <p:cNvPr id="251" name="Google Shape;251;p13"/>
          <p:cNvSpPr txBox="1"/>
          <p:nvPr/>
        </p:nvSpPr>
        <p:spPr>
          <a:xfrm>
            <a:off x="6782556" y="2714188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Windows 7</a:t>
            </a:r>
            <a:endParaRPr/>
          </a:p>
        </p:txBody>
      </p:sp>
      <p:sp>
        <p:nvSpPr>
          <p:cNvPr id="252" name="Google Shape;252;p13"/>
          <p:cNvSpPr txBox="1"/>
          <p:nvPr/>
        </p:nvSpPr>
        <p:spPr>
          <a:xfrm>
            <a:off x="6838777" y="4357045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500GB</a:t>
            </a:r>
            <a:endParaRPr/>
          </a:p>
        </p:txBody>
      </p:sp>
      <p:sp>
        <p:nvSpPr>
          <p:cNvPr id="253" name="Google Shape;253;p13"/>
          <p:cNvSpPr txBox="1"/>
          <p:nvPr/>
        </p:nvSpPr>
        <p:spPr>
          <a:xfrm>
            <a:off x="6838777" y="5121560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x64 Bits</a:t>
            </a:r>
            <a:endParaRPr/>
          </a:p>
        </p:txBody>
      </p:sp>
      <p:sp>
        <p:nvSpPr>
          <p:cNvPr id="254" name="Google Shape;254;p13"/>
          <p:cNvSpPr txBox="1"/>
          <p:nvPr/>
        </p:nvSpPr>
        <p:spPr>
          <a:xfrm>
            <a:off x="6787950" y="3401095"/>
            <a:ext cx="22028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i5 2.6GHz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/>
          <p:nvPr/>
        </p:nvSpPr>
        <p:spPr>
          <a:xfrm>
            <a:off x="-1" y="484729"/>
            <a:ext cx="5799551" cy="61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Especificaciones de Hardware</a:t>
            </a:r>
            <a:endParaRPr/>
          </a:p>
        </p:txBody>
      </p:sp>
      <p:sp>
        <p:nvSpPr>
          <p:cNvPr id="260" name="Google Shape;260;p14"/>
          <p:cNvSpPr/>
          <p:nvPr/>
        </p:nvSpPr>
        <p:spPr>
          <a:xfrm>
            <a:off x="638096" y="477250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4" descr="Resultado de imagen para bitcoi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4"/>
          <p:cNvSpPr/>
          <p:nvPr/>
        </p:nvSpPr>
        <p:spPr>
          <a:xfrm rot="-827182">
            <a:off x="1210278" y="2952957"/>
            <a:ext cx="737254" cy="2058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/>
          <p:nvPr/>
        </p:nvSpPr>
        <p:spPr>
          <a:xfrm rot="-1645389">
            <a:off x="803025" y="2462579"/>
            <a:ext cx="1249649" cy="1937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"/>
          <p:cNvSpPr/>
          <p:nvPr/>
        </p:nvSpPr>
        <p:spPr>
          <a:xfrm rot="502139">
            <a:off x="1278771" y="3548793"/>
            <a:ext cx="737254" cy="2058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/>
          <p:nvPr/>
        </p:nvSpPr>
        <p:spPr>
          <a:xfrm rot="1426550">
            <a:off x="1206579" y="3988789"/>
            <a:ext cx="737254" cy="2058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/>
          <p:nvPr/>
        </p:nvSpPr>
        <p:spPr>
          <a:xfrm rot="2284817">
            <a:off x="803024" y="4526002"/>
            <a:ext cx="1249649" cy="1937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1091" y="1709801"/>
            <a:ext cx="1198461" cy="52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9991" y="2550717"/>
            <a:ext cx="1198461" cy="58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1869" y="3384061"/>
            <a:ext cx="1346887" cy="7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0649" y="4264126"/>
            <a:ext cx="1202378" cy="56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77544" y="5084504"/>
            <a:ext cx="924780" cy="772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14"/>
          <p:cNvCxnSpPr/>
          <p:nvPr/>
        </p:nvCxnSpPr>
        <p:spPr>
          <a:xfrm>
            <a:off x="6240161" y="1709801"/>
            <a:ext cx="0" cy="3977865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3" name="Google Shape;273;p14"/>
          <p:cNvSpPr txBox="1"/>
          <p:nvPr/>
        </p:nvSpPr>
        <p:spPr>
          <a:xfrm>
            <a:off x="3862803" y="1849791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256MB </a:t>
            </a:r>
            <a:endParaRPr/>
          </a:p>
        </p:txBody>
      </p:sp>
      <p:sp>
        <p:nvSpPr>
          <p:cNvPr id="274" name="Google Shape;274;p14"/>
          <p:cNvSpPr txBox="1"/>
          <p:nvPr/>
        </p:nvSpPr>
        <p:spPr>
          <a:xfrm>
            <a:off x="3806582" y="2714188"/>
            <a:ext cx="17838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&lt;= Windows 7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Linux 1°G</a:t>
            </a:r>
            <a:endParaRPr/>
          </a:p>
        </p:txBody>
      </p:sp>
      <p:sp>
        <p:nvSpPr>
          <p:cNvPr id="275" name="Google Shape;275;p14"/>
          <p:cNvSpPr txBox="1"/>
          <p:nvPr/>
        </p:nvSpPr>
        <p:spPr>
          <a:xfrm>
            <a:off x="3808053" y="3602471"/>
            <a:ext cx="22028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i2/3 Pentium 256MHz </a:t>
            </a:r>
            <a:endParaRPr/>
          </a:p>
        </p:txBody>
      </p:sp>
      <p:sp>
        <p:nvSpPr>
          <p:cNvPr id="276" name="Google Shape;276;p14"/>
          <p:cNvSpPr txBox="1"/>
          <p:nvPr/>
        </p:nvSpPr>
        <p:spPr>
          <a:xfrm>
            <a:off x="3862803" y="4357045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124MB</a:t>
            </a:r>
            <a:endParaRPr/>
          </a:p>
        </p:txBody>
      </p:sp>
      <p:sp>
        <p:nvSpPr>
          <p:cNvPr id="277" name="Google Shape;277;p14"/>
          <p:cNvSpPr txBox="1"/>
          <p:nvPr/>
        </p:nvSpPr>
        <p:spPr>
          <a:xfrm>
            <a:off x="3862803" y="5121560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x86 Bits</a:t>
            </a:r>
            <a:endParaRPr/>
          </a:p>
        </p:txBody>
      </p:sp>
      <p:sp>
        <p:nvSpPr>
          <p:cNvPr id="278" name="Google Shape;278;p14"/>
          <p:cNvSpPr txBox="1"/>
          <p:nvPr/>
        </p:nvSpPr>
        <p:spPr>
          <a:xfrm>
            <a:off x="6838777" y="1849791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2GB </a:t>
            </a:r>
            <a:endParaRPr/>
          </a:p>
        </p:txBody>
      </p:sp>
      <p:sp>
        <p:nvSpPr>
          <p:cNvPr id="279" name="Google Shape;279;p14"/>
          <p:cNvSpPr txBox="1"/>
          <p:nvPr/>
        </p:nvSpPr>
        <p:spPr>
          <a:xfrm>
            <a:off x="6782556" y="2714188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Windows 7</a:t>
            </a:r>
            <a:endParaRPr/>
          </a:p>
        </p:txBody>
      </p:sp>
      <p:sp>
        <p:nvSpPr>
          <p:cNvPr id="280" name="Google Shape;280;p14"/>
          <p:cNvSpPr txBox="1"/>
          <p:nvPr/>
        </p:nvSpPr>
        <p:spPr>
          <a:xfrm>
            <a:off x="6838777" y="4357045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256GB</a:t>
            </a:r>
            <a:endParaRPr/>
          </a:p>
        </p:txBody>
      </p:sp>
      <p:sp>
        <p:nvSpPr>
          <p:cNvPr id="281" name="Google Shape;281;p14"/>
          <p:cNvSpPr txBox="1"/>
          <p:nvPr/>
        </p:nvSpPr>
        <p:spPr>
          <a:xfrm>
            <a:off x="6838777" y="5121560"/>
            <a:ext cx="17838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x64 Bits</a:t>
            </a:r>
            <a:endParaRPr/>
          </a:p>
        </p:txBody>
      </p:sp>
      <p:sp>
        <p:nvSpPr>
          <p:cNvPr id="282" name="Google Shape;282;p14"/>
          <p:cNvSpPr txBox="1"/>
          <p:nvPr/>
        </p:nvSpPr>
        <p:spPr>
          <a:xfrm>
            <a:off x="6787950" y="3478703"/>
            <a:ext cx="22028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i5 2.6GHz </a:t>
            </a:r>
            <a:endParaRPr/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304" y="3096654"/>
            <a:ext cx="918115" cy="90115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/>
          <p:nvPr/>
        </p:nvSpPr>
        <p:spPr>
          <a:xfrm>
            <a:off x="6782556" y="2975798"/>
            <a:ext cx="973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Linux 2°G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/>
          <p:nvPr/>
        </p:nvSpPr>
        <p:spPr>
          <a:xfrm>
            <a:off x="110861" y="448193"/>
            <a:ext cx="5799551" cy="61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Especificaciones de Software</a:t>
            </a: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638096" y="477250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5" descr="Resultado de imagen para bitcoi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9200" y="3245639"/>
            <a:ext cx="1875403" cy="161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593" y="2834218"/>
            <a:ext cx="1462218" cy="71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1789" y="2245426"/>
            <a:ext cx="1346887" cy="81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3114" y="4500417"/>
            <a:ext cx="1551697" cy="91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7624" y="1819699"/>
            <a:ext cx="1181353" cy="95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01789" y="4054519"/>
            <a:ext cx="1410336" cy="71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91060" y="5679212"/>
            <a:ext cx="791682" cy="73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/>
          <p:nvPr/>
        </p:nvSpPr>
        <p:spPr>
          <a:xfrm>
            <a:off x="110861" y="448193"/>
            <a:ext cx="5799551" cy="61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Especificaciones de Software</a:t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>
            <a:off x="638096" y="477250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6" descr="Resultado de imagen para bitcoi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430" y="5054576"/>
            <a:ext cx="1112533" cy="1026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6224" y="3489769"/>
            <a:ext cx="2114188" cy="128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4694" y="2115591"/>
            <a:ext cx="1939043" cy="127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2603" y="4691665"/>
            <a:ext cx="1703297" cy="128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6430" y="2000622"/>
            <a:ext cx="1319473" cy="1276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"/>
          <p:cNvSpPr/>
          <p:nvPr/>
        </p:nvSpPr>
        <p:spPr>
          <a:xfrm>
            <a:off x="0" y="538805"/>
            <a:ext cx="944681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Requisitos del Usuario Final</a:t>
            </a:r>
            <a:endParaRPr/>
          </a:p>
        </p:txBody>
      </p:sp>
      <p:pic>
        <p:nvPicPr>
          <p:cNvPr id="316" name="Google Shape;31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619" y="2070115"/>
            <a:ext cx="2406477" cy="2380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 txBox="1"/>
          <p:nvPr/>
        </p:nvSpPr>
        <p:spPr>
          <a:xfrm flipH="1">
            <a:off x="6751937" y="2849881"/>
            <a:ext cx="20661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984184" y="4503313"/>
            <a:ext cx="747844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Android: Versión 5.1(Lollipop) o superior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Conexión a internet: 20Mbps o superior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Navegador: Firefox/Opera Cualquier otro que soporte HTML5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iOS: Versión 5s o Superior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Conexión a internet: 20Mbps o superior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Navegador: Safari(HTML5)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8904" y="2333208"/>
            <a:ext cx="2406477" cy="200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/>
          <p:nvPr/>
        </p:nvSpPr>
        <p:spPr>
          <a:xfrm>
            <a:off x="0" y="538805"/>
            <a:ext cx="9446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Requisitos del Usuario Final</a:t>
            </a:r>
            <a:endParaRPr/>
          </a:p>
        </p:txBody>
      </p:sp>
      <p:sp>
        <p:nvSpPr>
          <p:cNvPr id="325" name="Google Shape;325;p18"/>
          <p:cNvSpPr txBox="1"/>
          <p:nvPr/>
        </p:nvSpPr>
        <p:spPr>
          <a:xfrm flipH="1">
            <a:off x="6751937" y="2849881"/>
            <a:ext cx="20661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5083" y="1666995"/>
            <a:ext cx="367665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8"/>
          <p:cNvSpPr txBox="1"/>
          <p:nvPr/>
        </p:nvSpPr>
        <p:spPr>
          <a:xfrm>
            <a:off x="1387083" y="4606229"/>
            <a:ext cx="667264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PC de Escritorio: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S.O: Windows 7 o superior /Linux (superiores a primera Generación)</a:t>
            </a:r>
            <a:b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MacOS: Versión 10.5 y superior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Conexión a internet: 20Mbps o superior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Navegador: Cualquiera compatible con HTML5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/>
          <p:nvPr/>
        </p:nvSpPr>
        <p:spPr>
          <a:xfrm>
            <a:off x="1612900" y="371885"/>
            <a:ext cx="5740400" cy="104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de Desarrollo de Sistema de Información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1612900" y="2196080"/>
            <a:ext cx="5848350" cy="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Certificados CO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693977" y="3272549"/>
            <a:ext cx="4572000" cy="234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Aprendices: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Lucrecia Mosquera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Dashell Carrero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David Caro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Kewin Angel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Vanessa Vega	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Jhon Ramos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5ba1f84a8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6075"/>
            <a:ext cx="9144000" cy="52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5ba1f84a84_0_6"/>
          <p:cNvSpPr txBox="1"/>
          <p:nvPr/>
        </p:nvSpPr>
        <p:spPr>
          <a:xfrm>
            <a:off x="1564200" y="502525"/>
            <a:ext cx="6015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Modelo Relacional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ba1f84a84_0_14"/>
          <p:cNvSpPr txBox="1"/>
          <p:nvPr/>
        </p:nvSpPr>
        <p:spPr>
          <a:xfrm>
            <a:off x="1564200" y="502525"/>
            <a:ext cx="6015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Modelo Entidad Relación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6" name="Google Shape;346;g5ba1f84a84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5400"/>
            <a:ext cx="9144000" cy="52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"/>
          <p:cNvSpPr txBox="1"/>
          <p:nvPr/>
        </p:nvSpPr>
        <p:spPr>
          <a:xfrm>
            <a:off x="0" y="635625"/>
            <a:ext cx="6690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Requerimiento No Funcionales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3" name="Google Shape;353;p20"/>
          <p:cNvGraphicFramePr/>
          <p:nvPr/>
        </p:nvGraphicFramePr>
        <p:xfrm>
          <a:off x="262021" y="1712613"/>
          <a:ext cx="2675450" cy="5020750"/>
        </p:xfrm>
        <a:graphic>
          <a:graphicData uri="http://schemas.openxmlformats.org/drawingml/2006/table">
            <a:tbl>
              <a:tblPr firstRow="1" bandRow="1">
                <a:noFill/>
                <a:tableStyleId>{BAC52800-51A0-48BF-85C0-DA184AB24236}</a:tableStyleId>
              </a:tblPr>
              <a:tblGrid>
                <a:gridCol w="143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Captcha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Solución de 1 o 2 captchas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Resolver captcha para iniciar sesión en el sistema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Baja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54" name="Google Shape;354;p20"/>
          <p:cNvGraphicFramePr/>
          <p:nvPr/>
        </p:nvGraphicFramePr>
        <p:xfrm>
          <a:off x="6046188" y="1712613"/>
          <a:ext cx="2709325" cy="4921825"/>
        </p:xfrm>
        <a:graphic>
          <a:graphicData uri="http://schemas.openxmlformats.org/drawingml/2006/table">
            <a:tbl>
              <a:tblPr firstRow="1" bandRow="1">
                <a:noFill/>
                <a:tableStyleId>{BAC52800-51A0-48BF-85C0-DA184AB24236}</a:tableStyleId>
              </a:tblPr>
              <a:tblGrid>
                <a:gridCol w="145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Interfaz del aplicativo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Usuarios del aplicativo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aplicativo debe ser intuitivo y facil de usar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55" name="Google Shape;355;p20"/>
          <p:cNvGraphicFramePr/>
          <p:nvPr/>
        </p:nvGraphicFramePr>
        <p:xfrm>
          <a:off x="3154104" y="1712613"/>
          <a:ext cx="2675450" cy="5052930"/>
        </p:xfrm>
        <a:graphic>
          <a:graphicData uri="http://schemas.openxmlformats.org/drawingml/2006/table">
            <a:tbl>
              <a:tblPr firstRow="1" bandRow="1">
                <a:noFill/>
                <a:tableStyleId>{BAC52800-51A0-48BF-85C0-DA184AB24236}</a:tableStyleId>
              </a:tblPr>
              <a:tblGrid>
                <a:gridCol w="143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disponibilidad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tiempo total en que un sistema puede ser usado en un período determinado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 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 el grado de operabilidad de un sistema.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Baja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1"/>
          <p:cNvSpPr txBox="1"/>
          <p:nvPr/>
        </p:nvSpPr>
        <p:spPr>
          <a:xfrm>
            <a:off x="0" y="635625"/>
            <a:ext cx="6690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Requerimiento No Funcionales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1" name="Google Shape;361;p21"/>
          <p:cNvGraphicFramePr/>
          <p:nvPr/>
        </p:nvGraphicFramePr>
        <p:xfrm>
          <a:off x="829728" y="1684868"/>
          <a:ext cx="2980275" cy="4965650"/>
        </p:xfrm>
        <a:graphic>
          <a:graphicData uri="http://schemas.openxmlformats.org/drawingml/2006/table">
            <a:tbl>
              <a:tblPr firstRow="1" bandRow="1">
                <a:noFill/>
                <a:tableStyleId>{BAC52800-51A0-48BF-85C0-DA184AB24236}</a:tableStyleId>
              </a:tblPr>
              <a:tblGrid>
                <a:gridCol w="159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Seguridad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Proteccion de datos.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Asegurar datos del software de una pagina para evitar posibles perdidas.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2" name="Google Shape;362;p21"/>
          <p:cNvGraphicFramePr/>
          <p:nvPr/>
        </p:nvGraphicFramePr>
        <p:xfrm>
          <a:off x="5401728" y="1701803"/>
          <a:ext cx="2980275" cy="4952975"/>
        </p:xfrm>
        <a:graphic>
          <a:graphicData uri="http://schemas.openxmlformats.org/drawingml/2006/table">
            <a:tbl>
              <a:tblPr firstRow="1" bandRow="1">
                <a:noFill/>
                <a:tableStyleId>{BAC52800-51A0-48BF-85C0-DA184AB24236}</a:tableStyleId>
              </a:tblPr>
              <a:tblGrid>
                <a:gridCol w="159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Mantenibilidad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Permite el constante matenimiento al software.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3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Aislar defecto y causas que presenta el software.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/>
          <p:nvPr/>
        </p:nvSpPr>
        <p:spPr>
          <a:xfrm>
            <a:off x="0" y="438503"/>
            <a:ext cx="613695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Requerimiento Funcionales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8" name="Google Shape;368;p22"/>
          <p:cNvGraphicFramePr/>
          <p:nvPr/>
        </p:nvGraphicFramePr>
        <p:xfrm>
          <a:off x="108690" y="1690511"/>
          <a:ext cx="2713550" cy="5026375"/>
        </p:xfrm>
        <a:graphic>
          <a:graphicData uri="http://schemas.openxmlformats.org/drawingml/2006/table">
            <a:tbl>
              <a:tblPr firstRow="1" bandRow="1">
                <a:noFill/>
                <a:tableStyleId>{BAC52800-51A0-48BF-85C0-DA184AB24236}</a:tableStyleId>
              </a:tblPr>
              <a:tblGrid>
                <a:gridCol w="135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RF01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Autenticación del usuario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usuarios deberán registrarse para poder acceder al sistema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podrá ser consultado con un usuario y una contraseña dada por el CEET al correo electrónico del usuario.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9" name="Google Shape;369;p22"/>
          <p:cNvGraphicFramePr/>
          <p:nvPr/>
        </p:nvGraphicFramePr>
        <p:xfrm>
          <a:off x="3012228" y="1693060"/>
          <a:ext cx="3201850" cy="5012225"/>
        </p:xfrm>
        <a:graphic>
          <a:graphicData uri="http://schemas.openxmlformats.org/drawingml/2006/table">
            <a:tbl>
              <a:tblPr firstRow="1" bandRow="1">
                <a:noFill/>
                <a:tableStyleId>{BAC52800-51A0-48BF-85C0-DA184AB24236}</a:tableStyleId>
              </a:tblPr>
              <a:tblGrid>
                <a:gridCol w="160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2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2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Modificación del certificado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administrador es el único permitido para modificar los datos.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la modificación de los datos únicamente por la persona encargada de su manejo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0" name="Google Shape;370;p22"/>
          <p:cNvGraphicFramePr/>
          <p:nvPr/>
        </p:nvGraphicFramePr>
        <p:xfrm>
          <a:off x="6376333" y="1686250"/>
          <a:ext cx="2645800" cy="4989975"/>
        </p:xfrm>
        <a:graphic>
          <a:graphicData uri="http://schemas.openxmlformats.org/drawingml/2006/table">
            <a:tbl>
              <a:tblPr firstRow="1" bandRow="1">
                <a:noFill/>
                <a:tableStyleId>{BAC52800-51A0-48BF-85C0-DA184AB24236}</a:tableStyleId>
              </a:tblPr>
              <a:tblGrid>
                <a:gridCol w="132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</a:t>
                      </a:r>
                      <a:endParaRPr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RF03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Validación de datos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4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</a:t>
                      </a:r>
                      <a:endParaRPr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a los usuarios ingresar información personal.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</a:t>
                      </a:r>
                      <a:endParaRPr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Toda información ingresada en el sistema deberá ser la del usuario que solicite el certificado laboral.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</a:t>
                      </a:r>
                      <a:endParaRPr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" name="Google Shape;375;p23"/>
          <p:cNvGraphicFramePr/>
          <p:nvPr/>
        </p:nvGraphicFramePr>
        <p:xfrm>
          <a:off x="807903" y="1804624"/>
          <a:ext cx="2563250" cy="4815356"/>
        </p:xfrm>
        <a:graphic>
          <a:graphicData uri="http://schemas.openxmlformats.org/drawingml/2006/table">
            <a:tbl>
              <a:tblPr firstRow="1" bandRow="1">
                <a:noFill/>
                <a:tableStyleId>{BAC52800-51A0-48BF-85C0-DA184AB24236}</a:tableStyleId>
              </a:tblPr>
              <a:tblGrid>
                <a:gridCol w="128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RF04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Plataforma virtual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descargar de manera virtual el certificado laboral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Todo certificado laboral tendrá un tiempo de espera para que pueda ser descargado.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6" name="Google Shape;376;p23"/>
          <p:cNvGraphicFramePr/>
          <p:nvPr/>
        </p:nvGraphicFramePr>
        <p:xfrm>
          <a:off x="5523123" y="1839816"/>
          <a:ext cx="2882750" cy="4748225"/>
        </p:xfrm>
        <a:graphic>
          <a:graphicData uri="http://schemas.openxmlformats.org/drawingml/2006/table">
            <a:tbl>
              <a:tblPr firstRow="1" bandRow="1">
                <a:noFill/>
                <a:tableStyleId>{BAC52800-51A0-48BF-85C0-DA184AB24236}</a:tableStyleId>
              </a:tblPr>
              <a:tblGrid>
                <a:gridCol w="144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Recuperar Contraseña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Opción para recuperar contraseña 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8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usuario podrá recuperar su contraseña en caso de no recordarla o cambio de la misma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7" name="Google Shape;377;p23"/>
          <p:cNvSpPr/>
          <p:nvPr/>
        </p:nvSpPr>
        <p:spPr>
          <a:xfrm>
            <a:off x="0" y="438503"/>
            <a:ext cx="613695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Requerimiento Funcionales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5ba1f84a1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900" y="1854475"/>
            <a:ext cx="5001825" cy="4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5ba1f84a12_0_0"/>
          <p:cNvSpPr/>
          <p:nvPr/>
        </p:nvSpPr>
        <p:spPr>
          <a:xfrm>
            <a:off x="0" y="438503"/>
            <a:ext cx="6137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</a:rPr>
              <a:t>Casos de uso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ba1f84a12_1_0"/>
          <p:cNvSpPr/>
          <p:nvPr/>
        </p:nvSpPr>
        <p:spPr>
          <a:xfrm>
            <a:off x="0" y="438503"/>
            <a:ext cx="6137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</a:rPr>
              <a:t>Casos de uso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g5ba1f84a1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076" y="1974550"/>
            <a:ext cx="6410375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g5ba1f84a12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303" y="2036300"/>
            <a:ext cx="6523825" cy="46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5ba1f84a12_1_7"/>
          <p:cNvSpPr/>
          <p:nvPr/>
        </p:nvSpPr>
        <p:spPr>
          <a:xfrm>
            <a:off x="0" y="438503"/>
            <a:ext cx="6137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</a:rPr>
              <a:t>Casos de uso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5ba1f84a12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43475"/>
            <a:ext cx="8839199" cy="175463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5ba1f84a12_1_12"/>
          <p:cNvSpPr/>
          <p:nvPr/>
        </p:nvSpPr>
        <p:spPr>
          <a:xfrm>
            <a:off x="0" y="438503"/>
            <a:ext cx="6137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</a:rPr>
              <a:t>Casos de uso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/>
          <p:nvPr/>
        </p:nvSpPr>
        <p:spPr>
          <a:xfrm>
            <a:off x="983723" y="2179620"/>
            <a:ext cx="23231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4484318" y="5616404"/>
            <a:ext cx="333944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446754" y="2086067"/>
            <a:ext cx="3397084" cy="48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0" y="538712"/>
            <a:ext cx="7965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610014" y="4021147"/>
            <a:ext cx="7964643" cy="111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Implementar </a:t>
            </a:r>
            <a:r>
              <a:rPr lang="en-GB" sz="15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 sistema de información para la institución educativa SENA </a:t>
            </a:r>
            <a:r>
              <a:rPr lang="en-GB"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capaz de optimizar tiempo en las entregas de certificaciones para colaboradores del Sena C.E.E.T.</a:t>
            </a:r>
            <a:endParaRPr sz="15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4484318" y="4787002"/>
            <a:ext cx="33394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155762" y="4642986"/>
            <a:ext cx="454252" cy="2819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723" y="2110007"/>
            <a:ext cx="7417926" cy="184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 descr="PMP® Conceptos rápidos (parte 2 / 3) – Administrador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0238" y="5187112"/>
            <a:ext cx="6503526" cy="1433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"/>
          <p:cNvSpPr txBox="1"/>
          <p:nvPr/>
        </p:nvSpPr>
        <p:spPr>
          <a:xfrm>
            <a:off x="9144000" y="1359244"/>
            <a:ext cx="1594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Lucre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958415" y="531912"/>
            <a:ext cx="4311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Casos de uso extendido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9" y="2139578"/>
            <a:ext cx="6483926" cy="44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02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64605" y="587331"/>
            <a:ext cx="4322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Casos de uso extendido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2114715"/>
            <a:ext cx="6774873" cy="40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75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 rot="10800000" flipV="1">
            <a:off x="-733879" y="803562"/>
            <a:ext cx="4460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Casos de uso extendido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23" y="2168690"/>
            <a:ext cx="7827659" cy="37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7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747732" y="656603"/>
            <a:ext cx="4044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Casos de uso extendido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9" y="1740910"/>
            <a:ext cx="6664036" cy="49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09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789296" y="587330"/>
            <a:ext cx="4044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Casos de uso extendido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9" y="1901969"/>
            <a:ext cx="7453745" cy="476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2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733878" y="670457"/>
            <a:ext cx="4044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Casos de uso extendido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4" y="2181224"/>
            <a:ext cx="6386944" cy="38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17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789296" y="601185"/>
            <a:ext cx="4044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Casos de uso extendido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976437"/>
            <a:ext cx="6996546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4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872423" y="587330"/>
            <a:ext cx="4044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Casos de uso extendido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96" y="2020910"/>
            <a:ext cx="6801449" cy="42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0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747732" y="628894"/>
            <a:ext cx="4044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Casos de uso extendido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09" y="2366962"/>
            <a:ext cx="6761018" cy="341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90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775441" y="628894"/>
            <a:ext cx="4044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Casos de uso extendido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8" y="2205903"/>
            <a:ext cx="6359237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5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/>
          <p:nvPr/>
        </p:nvSpPr>
        <p:spPr>
          <a:xfrm>
            <a:off x="720677" y="2177407"/>
            <a:ext cx="8423323" cy="48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715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None/>
            </a:pPr>
            <a:endParaRPr sz="1600" b="0" i="1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715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Char char="✔"/>
            </a:pP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Agilizar los tiempos para la gestion de certificados.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715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Char char="✔"/>
            </a:pP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Ahorrar al usuario los desplazamientos al efectuar los tramites para el certificado laboral.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715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Char char="✔"/>
            </a:pP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Disminuir la funcion que lleva a cabo la persona encargada de recolectar la informacion para realizar una certificacion.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715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Char char="✔"/>
            </a:pPr>
            <a:r>
              <a:rPr lang="en-GB" sz="16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Validar que el sitio cubra la satisfaccion de los usuarios</a:t>
            </a:r>
            <a:r>
              <a:rPr lang="en-GB" sz="18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1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715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None/>
            </a:pPr>
            <a:endParaRPr sz="1800" b="0" i="1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715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None/>
            </a:pPr>
            <a:endParaRPr sz="1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84763" y="2945181"/>
            <a:ext cx="67165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84765" y="3957892"/>
            <a:ext cx="641624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84765" y="5241714"/>
            <a:ext cx="70204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0" y="538712"/>
            <a:ext cx="7965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 Especificos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6801318" y="4682100"/>
            <a:ext cx="12939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8095262" y="4634723"/>
            <a:ext cx="11783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844714" y="587330"/>
            <a:ext cx="4044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Casos de uso extendido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4" y="2147771"/>
            <a:ext cx="6988787" cy="403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1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858568" y="712021"/>
            <a:ext cx="1444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Mockup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58" y="2494684"/>
            <a:ext cx="2382981" cy="382298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15" y="4107872"/>
            <a:ext cx="2181658" cy="2209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37" y="1953924"/>
            <a:ext cx="2563090" cy="43637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615" y="1737445"/>
            <a:ext cx="2181658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22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811441" y="698166"/>
            <a:ext cx="1444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Mockup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76" y="2211964"/>
            <a:ext cx="2556391" cy="4429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84" y="2723285"/>
            <a:ext cx="1876425" cy="23812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899371"/>
            <a:ext cx="3505200" cy="47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64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710521" y="712021"/>
            <a:ext cx="3245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DDL Sentences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6" y="1813528"/>
            <a:ext cx="6151419" cy="48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29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858454" y="753585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DDL Sentences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27" y="1800226"/>
            <a:ext cx="5652655" cy="49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34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719909" y="698167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DDL Sentences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27" y="1819275"/>
            <a:ext cx="6179128" cy="49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82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830745" y="642748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DDL Sentences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6" y="1828800"/>
            <a:ext cx="748145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16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872309" y="712021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DDL Sentences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8" y="2424546"/>
            <a:ext cx="7744691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5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844600" y="684312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DML Sentences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2137497"/>
            <a:ext cx="7716981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49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881927" y="684312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DML Sentences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6" y="1924482"/>
            <a:ext cx="732905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2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/>
          <p:nvPr/>
        </p:nvSpPr>
        <p:spPr>
          <a:xfrm>
            <a:off x="2979903" y="2353838"/>
            <a:ext cx="498573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Respuestas de Colaboradores del C.E.E.T insatisfechos</a:t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0" y="538712"/>
            <a:ext cx="79656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4130445" y="3825606"/>
            <a:ext cx="1994782" cy="18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805" y="2362711"/>
            <a:ext cx="18002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/>
          <p:nvPr/>
        </p:nvSpPr>
        <p:spPr>
          <a:xfrm>
            <a:off x="2921910" y="2113407"/>
            <a:ext cx="4674644" cy="776614"/>
          </a:xfrm>
          <a:prstGeom prst="bracketPair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3055659" y="3663936"/>
            <a:ext cx="44071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Tiempos altos, al tramitar solicitudes con el tema de su certificación</a:t>
            </a: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2921909" y="3429000"/>
            <a:ext cx="4674643" cy="776614"/>
          </a:xfrm>
          <a:prstGeom prst="bracketPair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489805" y="5215401"/>
            <a:ext cx="747583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las entrevistas realizadas, se deduce que a nivel de gestión de cualquier tipo de certificación laboral con el C.E.E.T, los tiempos de respuestas no son óptimos ya que para la persona encargada resulta tedioso a la hora de hacer tanto papeleo no solo de uno si no del personal del Sena CEET.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729527" y="684312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DML Sentences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81" y="2161310"/>
            <a:ext cx="7803572" cy="42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67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854217" y="78129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DML Sentences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12" y="2299855"/>
            <a:ext cx="8176655" cy="38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23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729527" y="670458"/>
            <a:ext cx="154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GITHUB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2147455"/>
            <a:ext cx="7869381" cy="44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7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862737" y="698166"/>
            <a:ext cx="154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>
                <a:solidFill>
                  <a:schemeClr val="lt1"/>
                </a:solidFill>
              </a:rPr>
              <a:t>GITHUB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2119745"/>
            <a:ext cx="70675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03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4"/>
          <p:cNvSpPr txBox="1"/>
          <p:nvPr/>
        </p:nvSpPr>
        <p:spPr>
          <a:xfrm>
            <a:off x="1127578" y="5296746"/>
            <a:ext cx="6020954" cy="887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Calibri"/>
              <a:buNone/>
            </a:pPr>
            <a:r>
              <a:rPr lang="en-GB" sz="5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endParaRPr sz="54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24"/>
          <p:cNvPicPr preferRelativeResize="0"/>
          <p:nvPr/>
        </p:nvPicPr>
        <p:blipFill rotWithShape="1">
          <a:blip r:embed="rId4">
            <a:alphaModFix/>
          </a:blip>
          <a:srcRect l="50000" t="11628" r="-3743" b="17500"/>
          <a:stretch/>
        </p:blipFill>
        <p:spPr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/>
          <p:nvPr/>
        </p:nvSpPr>
        <p:spPr>
          <a:xfrm>
            <a:off x="71387" y="478165"/>
            <a:ext cx="7615825" cy="74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Alcance del Proyecto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6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996000" y="2976488"/>
            <a:ext cx="288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720675" y="3141690"/>
            <a:ext cx="84234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1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Fomentar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el uso de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aplicativos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web,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dejando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de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lado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los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trámites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presenciales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facilitando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al personal del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sena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la </a:t>
            </a:r>
            <a:r>
              <a:rPr lang="en-GB" sz="1600" i="1" dirty="0" err="1">
                <a:latin typeface="Trebuchet MS"/>
                <a:ea typeface="Trebuchet MS"/>
                <a:cs typeface="Trebuchet MS"/>
                <a:sym typeface="Trebuchet MS"/>
              </a:rPr>
              <a:t>expedición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de sus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certificados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laborales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dando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esta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herramienta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como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una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ayuda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al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manejo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de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los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certificados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i="1" dirty="0" err="1">
                <a:latin typeface="Trebuchet MS"/>
                <a:ea typeface="Trebuchet MS"/>
                <a:cs typeface="Trebuchet MS"/>
                <a:sym typeface="Trebuchet MS"/>
              </a:rPr>
              <a:t>vía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web</a:t>
            </a:r>
            <a:r>
              <a:rPr lang="en-GB" sz="1600" i="1" dirty="0">
                <a:latin typeface="Trebuchet MS"/>
                <a:ea typeface="Trebuchet MS"/>
                <a:cs typeface="Trebuchet MS"/>
                <a:sym typeface="Trebuchet MS"/>
              </a:rPr>
              <a:t> y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disminu</a:t>
            </a:r>
            <a:r>
              <a:rPr lang="en-GB" sz="1600" i="1" dirty="0" err="1">
                <a:latin typeface="Trebuchet MS"/>
                <a:ea typeface="Trebuchet MS"/>
                <a:cs typeface="Trebuchet MS"/>
                <a:sym typeface="Trebuchet MS"/>
              </a:rPr>
              <a:t>yendo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la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carga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laboral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de las personas </a:t>
            </a:r>
            <a:r>
              <a:rPr lang="en-GB" sz="16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encargadas</a:t>
            </a:r>
            <a:r>
              <a:rPr lang="en-GB" sz="16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1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1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0" y="551925"/>
            <a:ext cx="480933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Justificación del Proyecto</a:t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4572000" y="2193342"/>
            <a:ext cx="3629465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El proyecto de certificaciones laborales, va a reducir la manera en </a:t>
            </a:r>
            <a:r>
              <a:rPr lang="en-GB" sz="1800">
                <a:latin typeface="Trebuchet MS"/>
                <a:ea typeface="Trebuchet MS"/>
                <a:cs typeface="Trebuchet MS"/>
                <a:sym typeface="Trebuchet MS"/>
              </a:rPr>
              <a:t>cómo</a:t>
            </a:r>
            <a:r>
              <a:rPr lang="en-GB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se ejecutan las actividades relacionadas con el tema de certificados actualmente, ya que el actual proceso es muy deficiente en tanto a tiempos como a la gestión misma brindada por parte del C.E.E.T.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648" y="2393941"/>
            <a:ext cx="4046033" cy="276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/>
          <p:nvPr/>
        </p:nvSpPr>
        <p:spPr>
          <a:xfrm>
            <a:off x="0" y="588815"/>
            <a:ext cx="60876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Levantamiento de Informacion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8162" y="2481839"/>
            <a:ext cx="6953250" cy="3787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0" y="588815"/>
            <a:ext cx="60876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Levantamiento de Informacion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238" y="2356793"/>
            <a:ext cx="6722076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1101</Words>
  <Application>Microsoft Office PowerPoint</Application>
  <PresentationFormat>Presentación en pantalla (4:3)</PresentationFormat>
  <Paragraphs>240</Paragraphs>
  <Slides>54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0" baseType="lpstr">
      <vt:lpstr>Arial</vt:lpstr>
      <vt:lpstr>Calibri</vt:lpstr>
      <vt:lpstr>Noto Sans Symbols</vt:lpstr>
      <vt:lpstr>Times New Roman</vt:lpstr>
      <vt:lpstr>Trebuchet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Jhon Alexander Ramos Vides</dc:creator>
  <cp:lastModifiedBy>APRENDIZ SENA</cp:lastModifiedBy>
  <cp:revision>14</cp:revision>
  <dcterms:modified xsi:type="dcterms:W3CDTF">2019-12-07T14:05:09Z</dcterms:modified>
</cp:coreProperties>
</file>